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Inter SemiBold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Inter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B32AF99-C440-4361-AF7C-96319F7285DC}">
  <a:tblStyle styleId="{2B32AF99-C440-4361-AF7C-96319F7285D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InterSemiBold-regular.fntdata"/><Relationship Id="rId21" Type="http://schemas.openxmlformats.org/officeDocument/2006/relationships/slide" Target="slides/slide16.xml"/><Relationship Id="rId24" Type="http://schemas.openxmlformats.org/officeDocument/2006/relationships/font" Target="fonts/InterSemiBold-italic.fntdata"/><Relationship Id="rId23" Type="http://schemas.openxmlformats.org/officeDocument/2006/relationships/font" Target="fonts/InterSemiBol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font" Target="fonts/InterSemiBold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ter-bold.fntdata"/><Relationship Id="rId30" Type="http://schemas.openxmlformats.org/officeDocument/2006/relationships/font" Target="fonts/Inter-regular.fntdata"/><Relationship Id="rId11" Type="http://schemas.openxmlformats.org/officeDocument/2006/relationships/slide" Target="slides/slide6.xml"/><Relationship Id="rId33" Type="http://schemas.openxmlformats.org/officeDocument/2006/relationships/font" Target="fonts/Inter-boldItalic.fntdata"/><Relationship Id="rId10" Type="http://schemas.openxmlformats.org/officeDocument/2006/relationships/slide" Target="slides/slide5.xml"/><Relationship Id="rId32" Type="http://schemas.openxmlformats.org/officeDocument/2006/relationships/font" Target="fonts/Inter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5178bf3d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a5178bf3d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Regrouper sur la slide d’intro group members, Introduction/problématique et Customer persona ?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7d74a8cad9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27d74a8cad9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7dde1b024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27dde1b024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Regrouper sur la slide d’intro group members, Introduction/problématique et Customer persona ?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7d74a8cad9_1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27d74a8cad9_1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7d74a8cad9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27d74a8cad9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7dde1b024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27dde1b024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Regrouper sur la slide d’intro group members, Introduction/problématique et Customer persona 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7d74a8cad9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27d74a8cad9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7d6f6230db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27d6f6230db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7d74a8cad9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g27d74a8cad9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7dde1b024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27dde1b024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Regrouper sur la slide d’intro group members, Introduction/problématique et Customer persona ?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7dde1b024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27dde1b024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Lien à rajouter jour-j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d6f6230db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27d6f6230db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7d6f6230db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27d6f6230db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7d6f6230db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27d6f6230db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7dde1b02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27dde1b02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Regrouper sur la slide d’intro group members, Introduction/problématique et Customer persona ?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d6f6230d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27d6f6230d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jp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7.jpg"/><Relationship Id="rId5" Type="http://schemas.openxmlformats.org/officeDocument/2006/relationships/image" Target="../media/image18.jpg"/><Relationship Id="rId6" Type="http://schemas.openxmlformats.org/officeDocument/2006/relationships/image" Target="../media/image1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DAD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8525" y="460775"/>
            <a:ext cx="721025" cy="7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282725" y="1846000"/>
            <a:ext cx="52197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5200"/>
              <a:buNone/>
            </a:pPr>
            <a:r>
              <a:rPr lang="fr" sz="31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What factors influence the apparition of pathologies?</a:t>
            </a:r>
            <a:endParaRPr sz="31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idx="4294967295" type="title"/>
          </p:nvPr>
        </p:nvSpPr>
        <p:spPr>
          <a:xfrm>
            <a:off x="282725" y="4091425"/>
            <a:ext cx="5080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 sz="1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BAJOLAH Arvind</a:t>
            </a:r>
            <a:endParaRPr sz="18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95350" y="2823000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BRFSS 2020</a:t>
            </a:r>
            <a:endParaRPr sz="23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0" y="915250"/>
            <a:ext cx="5152848" cy="3420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5150" y="2201525"/>
            <a:ext cx="4291149" cy="227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2"/>
          <p:cNvSpPr txBox="1"/>
          <p:nvPr>
            <p:ph idx="4294967295" type="ctrTitle"/>
          </p:nvPr>
        </p:nvSpPr>
        <p:spPr>
          <a:xfrm>
            <a:off x="826600" y="74650"/>
            <a:ext cx="73665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Others factors : household income and weight</a:t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34" name="Google Shape;134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300" y="15420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DAD2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8525" y="460775"/>
            <a:ext cx="721025" cy="7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>
            <p:ph type="ctrTitle"/>
          </p:nvPr>
        </p:nvSpPr>
        <p:spPr>
          <a:xfrm>
            <a:off x="282725" y="2286900"/>
            <a:ext cx="52197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5200"/>
              <a:buNone/>
            </a:pPr>
            <a:r>
              <a:rPr lang="fr" sz="31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Machine learning</a:t>
            </a:r>
            <a:endParaRPr sz="23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41" name="Google Shape;141;p23"/>
          <p:cNvPicPr preferRelativeResize="0"/>
          <p:nvPr/>
        </p:nvPicPr>
        <p:blipFill rotWithShape="1">
          <a:blip r:embed="rId4">
            <a:alphaModFix/>
          </a:blip>
          <a:srcRect b="2380" l="27520" r="28035" t="2380"/>
          <a:stretch/>
        </p:blipFill>
        <p:spPr>
          <a:xfrm>
            <a:off x="5715012" y="0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idx="4294967295" type="ctrTitle"/>
          </p:nvPr>
        </p:nvSpPr>
        <p:spPr>
          <a:xfrm>
            <a:off x="826600" y="74649"/>
            <a:ext cx="53151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Machine learning</a:t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19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Predicting the Development of Diabetes</a:t>
            </a:r>
            <a:endParaRPr sz="19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47" name="Google Shape;14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300" y="15420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613" y="915250"/>
            <a:ext cx="7825213" cy="40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4"/>
          <p:cNvSpPr/>
          <p:nvPr/>
        </p:nvSpPr>
        <p:spPr>
          <a:xfrm>
            <a:off x="930225" y="2248588"/>
            <a:ext cx="491400" cy="522600"/>
          </a:xfrm>
          <a:prstGeom prst="ellipse">
            <a:avLst/>
          </a:prstGeom>
          <a:noFill/>
          <a:ln cap="flat" cmpd="sng" w="19050">
            <a:solidFill>
              <a:srgbClr val="0066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4"/>
          <p:cNvSpPr/>
          <p:nvPr/>
        </p:nvSpPr>
        <p:spPr>
          <a:xfrm>
            <a:off x="5866925" y="3105425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4"/>
          <p:cNvSpPr/>
          <p:nvPr/>
        </p:nvSpPr>
        <p:spPr>
          <a:xfrm>
            <a:off x="6759850" y="2409363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4"/>
          <p:cNvSpPr/>
          <p:nvPr/>
        </p:nvSpPr>
        <p:spPr>
          <a:xfrm>
            <a:off x="6759850" y="1228613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4"/>
          <p:cNvSpPr/>
          <p:nvPr/>
        </p:nvSpPr>
        <p:spPr>
          <a:xfrm>
            <a:off x="6759850" y="1878413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4"/>
          <p:cNvSpPr/>
          <p:nvPr/>
        </p:nvSpPr>
        <p:spPr>
          <a:xfrm>
            <a:off x="6759850" y="3060313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4"/>
          <p:cNvSpPr/>
          <p:nvPr/>
        </p:nvSpPr>
        <p:spPr>
          <a:xfrm>
            <a:off x="6794125" y="3659013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4"/>
          <p:cNvSpPr/>
          <p:nvPr/>
        </p:nvSpPr>
        <p:spPr>
          <a:xfrm>
            <a:off x="6759850" y="4242213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4"/>
          <p:cNvSpPr/>
          <p:nvPr/>
        </p:nvSpPr>
        <p:spPr>
          <a:xfrm>
            <a:off x="7645200" y="1644825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4"/>
          <p:cNvSpPr/>
          <p:nvPr/>
        </p:nvSpPr>
        <p:spPr>
          <a:xfrm>
            <a:off x="7672625" y="2280150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4"/>
          <p:cNvSpPr/>
          <p:nvPr/>
        </p:nvSpPr>
        <p:spPr>
          <a:xfrm>
            <a:off x="7645200" y="2878463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4"/>
          <p:cNvSpPr/>
          <p:nvPr/>
        </p:nvSpPr>
        <p:spPr>
          <a:xfrm>
            <a:off x="7645200" y="3508350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/>
          <p:nvPr/>
        </p:nvSpPr>
        <p:spPr>
          <a:xfrm>
            <a:off x="7645200" y="4200188"/>
            <a:ext cx="576900" cy="583200"/>
          </a:xfrm>
          <a:prstGeom prst="ellipse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idx="4294967295" type="ctrTitle"/>
          </p:nvPr>
        </p:nvSpPr>
        <p:spPr>
          <a:xfrm>
            <a:off x="826600" y="74649"/>
            <a:ext cx="53151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Machine learning</a:t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19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Results</a:t>
            </a:r>
            <a:endParaRPr sz="19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300" y="15420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0" name="Google Shape;170;p25"/>
          <p:cNvGraphicFramePr/>
          <p:nvPr/>
        </p:nvGraphicFramePr>
        <p:xfrm>
          <a:off x="595300" y="1844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{2B32AF99-C440-4361-AF7C-96319F7285DC}</a:tableStyleId>
              </a:tblPr>
              <a:tblGrid>
                <a:gridCol w="2143125"/>
                <a:gridCol w="1409700"/>
                <a:gridCol w="952500"/>
                <a:gridCol w="1038225"/>
                <a:gridCol w="1352550"/>
                <a:gridCol w="1057275"/>
              </a:tblGrid>
              <a:tr h="342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Disease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Model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F1 Score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Feature Handling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Number of Records (k)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Predict Score (%)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solidFill>
                            <a:srgbClr val="FFFFFF"/>
                          </a:solidFill>
                        </a:rPr>
                        <a:t>chronic obstructive pulmonary disease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LightGBM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80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TOP 15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18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76,2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solidFill>
                            <a:srgbClr val="FFFFFF"/>
                          </a:solidFill>
                        </a:rPr>
                        <a:t>kidney disease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Gradient Boosted Trees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76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TOP 15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8,8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64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solidFill>
                            <a:srgbClr val="FFFFFF"/>
                          </a:solidFill>
                        </a:rPr>
                        <a:t>diabète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LightGBM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78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TOP 20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31,6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87,8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solidFill>
                            <a:srgbClr val="FFFFFF"/>
                          </a:solidFill>
                        </a:rPr>
                        <a:t>depressive_disorder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LightGBM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77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TOP 15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47,2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72,5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solidFill>
                            <a:srgbClr val="FFFFFF"/>
                          </a:solidFill>
                        </a:rPr>
                        <a:t>skin cancer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Gradient Boosted Trees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75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TOP 20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22,8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57,9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solidFill>
                            <a:srgbClr val="FFFFFF"/>
                          </a:solidFill>
                        </a:rPr>
                        <a:t>asthma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Random forest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67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TOP 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32,4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73,3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solidFill>
                            <a:srgbClr val="FFFFFF"/>
                          </a:solidFill>
                        </a:rPr>
                        <a:t>heart attack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Gradient Boosted Trees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80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TOP 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12,6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79,4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solidFill>
                            <a:srgbClr val="FFFFFF"/>
                          </a:solidFill>
                        </a:rPr>
                        <a:t>stroke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Gradient Boosted Trees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77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TOP 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8,7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64,1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solidFill>
                            <a:srgbClr val="FFFFFF"/>
                          </a:solidFill>
                        </a:rPr>
                        <a:t>arthritis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Logistic Regression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76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TOP 15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74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67,6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solidFill>
                            <a:srgbClr val="FFFFFF"/>
                          </a:solidFill>
                        </a:rPr>
                        <a:t>all type cancer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Gradient Boosted Trees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74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TOP 15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22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55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>
                          <a:solidFill>
                            <a:srgbClr val="FFFFFF"/>
                          </a:solidFill>
                        </a:rPr>
                        <a:t>coronary heart disease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Logistic Regression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33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82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rgbClr val="FFFFFF"/>
                          </a:solidFill>
                        </a:rPr>
                        <a:t>TOP 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9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13,6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78,7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80"/>
                    </a:solidFill>
                  </a:tcPr>
                </a:tc>
              </a:tr>
            </a:tbl>
          </a:graphicData>
        </a:graphic>
      </p:graphicFrame>
      <p:sp>
        <p:nvSpPr>
          <p:cNvPr id="171" name="Google Shape;171;p25"/>
          <p:cNvSpPr txBox="1"/>
          <p:nvPr/>
        </p:nvSpPr>
        <p:spPr>
          <a:xfrm>
            <a:off x="595275" y="1083300"/>
            <a:ext cx="795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15955"/>
                </a:solidFill>
              </a:rPr>
              <a:t>We are choosing the F1 score as our metric, a higher F1 score indicates a more effective model, useful for our objective : minimizing the rate of false negatives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1595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15955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DAD2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8525" y="460775"/>
            <a:ext cx="721025" cy="7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 txBox="1"/>
          <p:nvPr>
            <p:ph type="ctrTitle"/>
          </p:nvPr>
        </p:nvSpPr>
        <p:spPr>
          <a:xfrm>
            <a:off x="282725" y="2286900"/>
            <a:ext cx="52197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5200"/>
              <a:buNone/>
            </a:pPr>
            <a:r>
              <a:rPr lang="fr" sz="31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Conclusion</a:t>
            </a:r>
            <a:endParaRPr sz="23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idx="4294967295" type="ctrTitle"/>
          </p:nvPr>
        </p:nvSpPr>
        <p:spPr>
          <a:xfrm>
            <a:off x="826600" y="74649"/>
            <a:ext cx="53151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Conclusion</a:t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3" name="Google Shape;18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300" y="15420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7"/>
          <p:cNvSpPr txBox="1"/>
          <p:nvPr>
            <p:ph idx="4294967295" type="ctrTitle"/>
          </p:nvPr>
        </p:nvSpPr>
        <p:spPr>
          <a:xfrm>
            <a:off x="674200" y="733350"/>
            <a:ext cx="6615000" cy="22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955"/>
              </a:buClr>
              <a:buSzPts val="1800"/>
              <a:buFont typeface="Inter"/>
              <a:buChar char="●"/>
            </a:pPr>
            <a:r>
              <a:rPr lang="fr" sz="18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Models could be more effective with various features (alimentation habits…)</a:t>
            </a:r>
            <a:endParaRPr sz="18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955"/>
              </a:buClr>
              <a:buSzPts val="1800"/>
              <a:buFont typeface="Inter"/>
              <a:buChar char="●"/>
            </a:pPr>
            <a:r>
              <a:rPr lang="fr" sz="18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Comparison with 2021’s dataset</a:t>
            </a:r>
            <a:endParaRPr sz="18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5955"/>
              </a:buClr>
              <a:buSzPts val="1800"/>
              <a:buFont typeface="Inter"/>
              <a:buChar char="●"/>
            </a:pPr>
            <a:r>
              <a:rPr lang="fr" sz="18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Creation of a personalised prediction </a:t>
            </a:r>
            <a:r>
              <a:rPr lang="fr" sz="18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application</a:t>
            </a:r>
            <a:r>
              <a:rPr lang="fr" sz="18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for individuals </a:t>
            </a:r>
            <a:endParaRPr sz="18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DBD0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idx="4294967295" type="ctrTitle"/>
          </p:nvPr>
        </p:nvSpPr>
        <p:spPr>
          <a:xfrm>
            <a:off x="1075150" y="2131050"/>
            <a:ext cx="62691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52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Any questions ?</a:t>
            </a:r>
            <a:endParaRPr i="0" sz="52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91" name="Google Shape;19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2375" y="915775"/>
            <a:ext cx="797425" cy="8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219325" y="1130013"/>
            <a:ext cx="240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u="sng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Before</a:t>
            </a:r>
            <a:r>
              <a:rPr b="1" lang="fr" u="sng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cleaning</a:t>
            </a:r>
            <a:endParaRPr b="1" u="sng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52650" y="1530213"/>
            <a:ext cx="51435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15955"/>
              </a:buClr>
              <a:buSzPts val="1400"/>
              <a:buFont typeface="Inter"/>
              <a:buChar char="●"/>
            </a:pPr>
            <a:r>
              <a:rPr b="1" lang="fr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401 957 </a:t>
            </a:r>
            <a:r>
              <a:rPr lang="fr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rows</a:t>
            </a:r>
            <a:r>
              <a:rPr lang="fr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15955"/>
              </a:buClr>
              <a:buSzPts val="1400"/>
              <a:buFont typeface="Inter"/>
              <a:buChar char="●"/>
            </a:pPr>
            <a:r>
              <a:rPr b="1" lang="fr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279 </a:t>
            </a:r>
            <a:r>
              <a:rPr lang="fr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columns</a:t>
            </a:r>
            <a:endParaRPr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0" l="0" r="42788" t="0"/>
          <a:stretch/>
        </p:blipFill>
        <p:spPr>
          <a:xfrm>
            <a:off x="2212625" y="1130025"/>
            <a:ext cx="4480126" cy="105412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240175" y="2620225"/>
            <a:ext cx="240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u="sng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After</a:t>
            </a:r>
            <a:r>
              <a:rPr b="1" lang="fr" u="sng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cleaning</a:t>
            </a:r>
            <a:endParaRPr b="1" u="sng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97300" y="3096625"/>
            <a:ext cx="5143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15955"/>
              </a:buClr>
              <a:buSzPts val="1400"/>
              <a:buFont typeface="Inter"/>
              <a:buChar char="●"/>
            </a:pPr>
            <a:r>
              <a:rPr b="1" lang="fr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245 992 </a:t>
            </a:r>
            <a:r>
              <a:rPr lang="fr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rows</a:t>
            </a:r>
            <a:r>
              <a:rPr lang="fr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(38% of the initial dataset)</a:t>
            </a:r>
            <a:endParaRPr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15955"/>
              </a:buClr>
              <a:buSzPts val="1400"/>
              <a:buFont typeface="Inter"/>
              <a:buChar char="●"/>
            </a:pPr>
            <a:r>
              <a:rPr b="1" lang="fr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44 </a:t>
            </a:r>
            <a:r>
              <a:rPr lang="fr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columns</a:t>
            </a:r>
            <a:r>
              <a:rPr lang="fr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, including 11 variables to explain</a:t>
            </a:r>
            <a:endParaRPr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8" name="Google Shape;68;p14"/>
          <p:cNvSpPr txBox="1"/>
          <p:nvPr>
            <p:ph idx="4294967295" type="ctrTitle"/>
          </p:nvPr>
        </p:nvSpPr>
        <p:spPr>
          <a:xfrm>
            <a:off x="826600" y="74650"/>
            <a:ext cx="77460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Data cleaning and preparation of the dataset on Python</a:t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300" y="15420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2775" y="2723400"/>
            <a:ext cx="4054449" cy="10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DAD2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8525" y="460775"/>
            <a:ext cx="721025" cy="7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>
            <p:ph type="ctrTitle"/>
          </p:nvPr>
        </p:nvSpPr>
        <p:spPr>
          <a:xfrm>
            <a:off x="282725" y="2286900"/>
            <a:ext cx="52197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5200"/>
              <a:buNone/>
            </a:pPr>
            <a:r>
              <a:rPr lang="fr" sz="31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Dashboard </a:t>
            </a:r>
            <a:endParaRPr sz="23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4">
            <a:alphaModFix/>
          </a:blip>
          <a:srcRect b="2496" l="23972" r="32702" t="0"/>
          <a:stretch/>
        </p:blipFill>
        <p:spPr>
          <a:xfrm>
            <a:off x="5715000" y="0"/>
            <a:ext cx="3429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 rotWithShape="1">
          <a:blip r:embed="rId5">
            <a:alphaModFix/>
          </a:blip>
          <a:srcRect b="0" l="29922" r="25643" t="0"/>
          <a:stretch/>
        </p:blipFill>
        <p:spPr>
          <a:xfrm>
            <a:off x="5714996" y="0"/>
            <a:ext cx="34290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idx="4294967295" type="ctrTitle"/>
          </p:nvPr>
        </p:nvSpPr>
        <p:spPr>
          <a:xfrm>
            <a:off x="826600" y="74650"/>
            <a:ext cx="67428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An unbalanced population on some points</a:t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9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300" y="15420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 rotWithShape="1">
          <a:blip r:embed="rId4">
            <a:alphaModFix/>
          </a:blip>
          <a:srcRect b="46300" l="0" r="48654" t="0"/>
          <a:stretch/>
        </p:blipFill>
        <p:spPr>
          <a:xfrm>
            <a:off x="432950" y="702325"/>
            <a:ext cx="3597302" cy="214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 rotWithShape="1">
          <a:blip r:embed="rId4">
            <a:alphaModFix/>
          </a:blip>
          <a:srcRect b="0" l="49158" r="0" t="50470"/>
          <a:stretch/>
        </p:blipFill>
        <p:spPr>
          <a:xfrm>
            <a:off x="4920100" y="831487"/>
            <a:ext cx="3597302" cy="1998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4">
            <a:alphaModFix/>
          </a:blip>
          <a:srcRect b="49764" l="53138" r="7362" t="8518"/>
          <a:stretch/>
        </p:blipFill>
        <p:spPr>
          <a:xfrm>
            <a:off x="432950" y="3107725"/>
            <a:ext cx="3018327" cy="181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5">
            <a:alphaModFix/>
          </a:blip>
          <a:srcRect b="36819" l="39448" r="39287" t="38360"/>
          <a:stretch/>
        </p:blipFill>
        <p:spPr>
          <a:xfrm>
            <a:off x="3385625" y="2422950"/>
            <a:ext cx="1624750" cy="108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 rotWithShape="1">
          <a:blip r:embed="rId6">
            <a:alphaModFix/>
          </a:blip>
          <a:srcRect b="0" l="56672" r="4745" t="65210"/>
          <a:stretch/>
        </p:blipFill>
        <p:spPr>
          <a:xfrm>
            <a:off x="5132175" y="3287575"/>
            <a:ext cx="3325548" cy="17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idx="4294967295" type="ctrTitle"/>
          </p:nvPr>
        </p:nvSpPr>
        <p:spPr>
          <a:xfrm>
            <a:off x="826600" y="74650"/>
            <a:ext cx="80748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Smoking status : formers smoker are the </a:t>
            </a: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most affected by disease </a:t>
            </a:r>
            <a:endParaRPr sz="19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300" y="15420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 rotWithShape="1">
          <a:blip r:embed="rId4">
            <a:alphaModFix/>
          </a:blip>
          <a:srcRect b="0" l="0" r="50780" t="0"/>
          <a:stretch/>
        </p:blipFill>
        <p:spPr>
          <a:xfrm>
            <a:off x="919575" y="915250"/>
            <a:ext cx="3649183" cy="422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 rotWithShape="1">
          <a:blip r:embed="rId4">
            <a:alphaModFix/>
          </a:blip>
          <a:srcRect b="0" l="49482" r="0" t="52253"/>
          <a:stretch/>
        </p:blipFill>
        <p:spPr>
          <a:xfrm>
            <a:off x="4750125" y="2090650"/>
            <a:ext cx="3801600" cy="204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 rotWithShape="1">
          <a:blip r:embed="rId3">
            <a:alphaModFix/>
          </a:blip>
          <a:srcRect b="0" l="426" r="426" t="6050"/>
          <a:stretch/>
        </p:blipFill>
        <p:spPr>
          <a:xfrm>
            <a:off x="363088" y="1053875"/>
            <a:ext cx="8251526" cy="378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>
            <p:ph idx="4294967295" type="ctrTitle"/>
          </p:nvPr>
        </p:nvSpPr>
        <p:spPr>
          <a:xfrm>
            <a:off x="826600" y="74650"/>
            <a:ext cx="73245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Impact of physical activities on heart attacks across the life</a:t>
            </a:r>
            <a:endParaRPr sz="19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300" y="15420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idx="4294967295" type="ctrTitle"/>
          </p:nvPr>
        </p:nvSpPr>
        <p:spPr>
          <a:xfrm>
            <a:off x="826600" y="74650"/>
            <a:ext cx="82179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Depressive disorder impacted by demographic factors</a:t>
            </a:r>
            <a:endParaRPr sz="19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300" y="15420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 b="52700" l="0" r="57195" t="0"/>
          <a:stretch/>
        </p:blipFill>
        <p:spPr>
          <a:xfrm>
            <a:off x="330625" y="658475"/>
            <a:ext cx="3528852" cy="2223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 rotWithShape="1">
          <a:blip r:embed="rId4">
            <a:alphaModFix/>
          </a:blip>
          <a:srcRect b="0" l="1965" r="53257" t="47101"/>
          <a:stretch/>
        </p:blipFill>
        <p:spPr>
          <a:xfrm>
            <a:off x="3995550" y="1659000"/>
            <a:ext cx="4910950" cy="330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DAD2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8525" y="460775"/>
            <a:ext cx="721025" cy="7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>
            <p:ph type="ctrTitle"/>
          </p:nvPr>
        </p:nvSpPr>
        <p:spPr>
          <a:xfrm>
            <a:off x="308025" y="2160450"/>
            <a:ext cx="52197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5200"/>
              <a:buNone/>
            </a:pPr>
            <a:r>
              <a:rPr lang="fr" sz="31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To go further…</a:t>
            </a:r>
            <a:endParaRPr sz="23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5000" y="0"/>
            <a:ext cx="34289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 rotWithShape="1">
          <a:blip r:embed="rId3">
            <a:alphaModFix/>
          </a:blip>
          <a:srcRect b="0" l="0" r="0" t="5490"/>
          <a:stretch/>
        </p:blipFill>
        <p:spPr>
          <a:xfrm>
            <a:off x="579125" y="885400"/>
            <a:ext cx="8258701" cy="412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>
            <p:ph idx="4294967295" type="ctrTitle"/>
          </p:nvPr>
        </p:nvSpPr>
        <p:spPr>
          <a:xfrm>
            <a:off x="826600" y="74649"/>
            <a:ext cx="53151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Evolution of </a:t>
            </a: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arthritis across the life</a:t>
            </a:r>
            <a:endParaRPr sz="19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26" name="Google Shape;126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300" y="15420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